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39" d="100"/>
          <a:sy n="39" d="100"/>
        </p:scale>
        <p:origin x="17" y="4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3683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the tone: calm, serious, no shaming. This is a safety conversation, not a scare session. Tell them: by the end you'll have a 3-step plan you could use tonight to help yourself or a friend.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Roadmap. Stress that the activity and the plan are the point — the facts are there to make the plan stick.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the scale land. Key line: this is the fastest-growing online crime against kids, and it moves in hours, not days. Numbers from FBI/HSI and NCMEC, 2024.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plainly. Biggest point: the person is almost never who they say they are. It started as a crime for more images; now it's mostly about money.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Boys 14–17 are the main target, but make clear it's anyone. Keep the Ghana point constructive: these networks operate across borders; the apps are the ones they already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five steps. The point: it's a script. Recognising the pattern early is the best defence. The whole thing can take under an hour.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emotional engine. Every lever is designed to make the victim feel alone and act before thinking. Name them so students can spot the manipulation in the 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single most important behavioural message. Paying signals you can be controlled. Cooperating or paying rarely stops the blackmail — FBI and NCMEC both say this plainly.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in pairs, 5 minutes. One plays Kwame, one plays the helping friend. Watch for: staying calm, no blame, 'don't pay / don't delete', screenshot+block, get an adult. Hear two pairs, then move to the plan.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concrete actions, in order. STOP, SAVE, BLOCK, REPORT, TELL. Emphasise BLOCK-but-don't-delete: the chats are evidence. Close on: the predator is to blame, never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takeaway they should remember if they remember nothing else. Three steps. Have them say it back. Reassure: telling an adult won't get you in trouble — it gets you safe.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Practical resources. Ask everyone to save one number tonight. Lead with reassurance: getting help is the brave, smart move — and you might be the friend who knows what to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E0552C">
                  <a:alpha val="16000"/>
                </a:srgbClr>
              </a:gs>
              <a:gs pos="46000">
                <a:srgbClr val="E0552C">
                  <a:alpha val="0"/>
                </a:srgbClr>
              </a:gs>
            </a:gsLst>
            <a:path path="circle">
              <a:fillToRect l="82000" t="14000" r="18000" b="86000"/>
            </a:path>
          </a:gra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990600" y="857250"/>
            <a:ext cx="5066919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225" dirty="0">
                <a:solidFill>
                  <a:srgbClr val="93A4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ONLINE SAFETY · KNOW THE THREAT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990600" y="1208187"/>
            <a:ext cx="1634490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225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SEXTORTION</a:t>
            </a:r>
            <a:endParaRPr lang="en-US" sz="1575" dirty="0"/>
          </a:p>
        </p:txBody>
      </p:sp>
      <p:sp>
        <p:nvSpPr>
          <p:cNvPr id="5" name="Shape 3"/>
          <p:cNvSpPr/>
          <p:nvPr/>
        </p:nvSpPr>
        <p:spPr>
          <a:xfrm>
            <a:off x="990600" y="3679388"/>
            <a:ext cx="838200" cy="47625"/>
          </a:xfrm>
          <a:prstGeom prst="roundRect">
            <a:avLst>
              <a:gd name="adj" fmla="val 50000"/>
            </a:avLst>
          </a:prstGeom>
          <a:solidFill>
            <a:srgbClr val="E0552C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6" name="Text 4"/>
          <p:cNvSpPr/>
          <p:nvPr/>
        </p:nvSpPr>
        <p:spPr>
          <a:xfrm>
            <a:off x="990600" y="4050863"/>
            <a:ext cx="17937480" cy="113954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8850" b="1" kern="0" spc="-225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blackmail is real.</a:t>
            </a:r>
            <a:endParaRPr lang="en-US" sz="8850" dirty="0"/>
          </a:p>
        </p:txBody>
      </p:sp>
      <p:sp>
        <p:nvSpPr>
          <p:cNvPr id="7" name="Text 5"/>
          <p:cNvSpPr/>
          <p:nvPr/>
        </p:nvSpPr>
        <p:spPr>
          <a:xfrm>
            <a:off x="990600" y="5476161"/>
            <a:ext cx="17937480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500" b="1" kern="0" spc="-75" dirty="0">
                <a:solidFill>
                  <a:srgbClr val="E055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it's happening to teens.</a:t>
            </a:r>
            <a:endParaRPr lang="en-US" sz="4500" dirty="0"/>
          </a:p>
        </p:txBody>
      </p:sp>
      <p:sp>
        <p:nvSpPr>
          <p:cNvPr id="8" name="Text 6"/>
          <p:cNvSpPr/>
          <p:nvPr/>
        </p:nvSpPr>
        <p:spPr>
          <a:xfrm>
            <a:off x="990600" y="8633460"/>
            <a:ext cx="10203180" cy="891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400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sextortion is, how predators pull it off, and the exact steps to shut it down — for you and for a friend.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3635990" y="9250680"/>
            <a:ext cx="4027551" cy="27432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75" dirty="0">
                <a:solidFill>
                  <a:srgbClr val="6E7F9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frank talk about staying safe</a:t>
            </a:r>
            <a:endParaRPr lang="en-US" sz="1425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8F4A8A-55DB-6DC6-B0B1-332BD7B1B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956" y="762000"/>
            <a:ext cx="763058" cy="10251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212414-6E11-89AF-CC9B-25786850F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822" y="793383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838200"/>
            <a:ext cx="17937480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225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NEXT 30 MINUTES</a:t>
            </a:r>
            <a:endParaRPr lang="en-US" sz="1575" dirty="0"/>
          </a:p>
        </p:txBody>
      </p:sp>
      <p:sp>
        <p:nvSpPr>
          <p:cNvPr id="3" name="Text 1"/>
          <p:cNvSpPr/>
          <p:nvPr/>
        </p:nvSpPr>
        <p:spPr>
          <a:xfrm>
            <a:off x="990600" y="1230630"/>
            <a:ext cx="17937480" cy="742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50" b="1" kern="0" spc="-150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we'll cover today</a:t>
            </a:r>
            <a:endParaRPr lang="en-US" sz="5550" dirty="0"/>
          </a:p>
        </p:txBody>
      </p:sp>
      <p:sp>
        <p:nvSpPr>
          <p:cNvPr id="4" name="Shape 2"/>
          <p:cNvSpPr/>
          <p:nvPr/>
        </p:nvSpPr>
        <p:spPr>
          <a:xfrm>
            <a:off x="990600" y="6002655"/>
            <a:ext cx="7810500" cy="15240"/>
          </a:xfrm>
          <a:prstGeom prst="rect">
            <a:avLst/>
          </a:prstGeom>
          <a:solidFill>
            <a:srgbClr val="D8D1C2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990600" y="6296025"/>
            <a:ext cx="373499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535549" y="6227445"/>
            <a:ext cx="520522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reality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535549" y="6627495"/>
            <a:ext cx="520522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7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numbers on a crime built to target teens.</a:t>
            </a:r>
            <a:endParaRPr lang="en-US" sz="1875" dirty="0"/>
          </a:p>
        </p:txBody>
      </p:sp>
      <p:sp>
        <p:nvSpPr>
          <p:cNvPr id="8" name="Shape 6"/>
          <p:cNvSpPr/>
          <p:nvPr/>
        </p:nvSpPr>
        <p:spPr>
          <a:xfrm>
            <a:off x="9486900" y="6002655"/>
            <a:ext cx="7810500" cy="15240"/>
          </a:xfrm>
          <a:prstGeom prst="rect">
            <a:avLst/>
          </a:prstGeom>
          <a:solidFill>
            <a:srgbClr val="D8D1C2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9" name="Text 7"/>
          <p:cNvSpPr/>
          <p:nvPr/>
        </p:nvSpPr>
        <p:spPr>
          <a:xfrm>
            <a:off x="9486900" y="6296025"/>
            <a:ext cx="373499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10031849" y="6227445"/>
            <a:ext cx="5327154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playbook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0031849" y="6627495"/>
            <a:ext cx="532715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7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predators get the compromising material.</a:t>
            </a:r>
            <a:endParaRPr lang="en-US" sz="1875" dirty="0"/>
          </a:p>
        </p:txBody>
      </p:sp>
      <p:sp>
        <p:nvSpPr>
          <p:cNvPr id="12" name="Shape 10"/>
          <p:cNvSpPr/>
          <p:nvPr/>
        </p:nvSpPr>
        <p:spPr>
          <a:xfrm>
            <a:off x="990600" y="7284720"/>
            <a:ext cx="7810500" cy="15240"/>
          </a:xfrm>
          <a:prstGeom prst="rect">
            <a:avLst/>
          </a:prstGeom>
          <a:solidFill>
            <a:srgbClr val="D8D1C2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3" name="Text 11"/>
          <p:cNvSpPr/>
          <p:nvPr/>
        </p:nvSpPr>
        <p:spPr>
          <a:xfrm>
            <a:off x="990600" y="7578090"/>
            <a:ext cx="373499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535549" y="7509510"/>
            <a:ext cx="534496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shame trap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535549" y="7909560"/>
            <a:ext cx="534496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7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psychology they exploit to keep you silent.</a:t>
            </a:r>
            <a:endParaRPr lang="en-US" sz="1875" dirty="0"/>
          </a:p>
        </p:txBody>
      </p:sp>
      <p:sp>
        <p:nvSpPr>
          <p:cNvPr id="16" name="Shape 14"/>
          <p:cNvSpPr/>
          <p:nvPr/>
        </p:nvSpPr>
        <p:spPr>
          <a:xfrm>
            <a:off x="9486900" y="7284720"/>
            <a:ext cx="7810500" cy="15240"/>
          </a:xfrm>
          <a:prstGeom prst="rect">
            <a:avLst/>
          </a:prstGeom>
          <a:solidFill>
            <a:srgbClr val="D8D1C2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7" name="Text 15"/>
          <p:cNvSpPr/>
          <p:nvPr/>
        </p:nvSpPr>
        <p:spPr>
          <a:xfrm>
            <a:off x="9486900" y="7578090"/>
            <a:ext cx="373499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10031849" y="7509510"/>
            <a:ext cx="4516457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 simulation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0031849" y="7909560"/>
            <a:ext cx="451645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7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Practise the right way to react, out loud.</a:t>
            </a:r>
            <a:endParaRPr lang="en-US" sz="1875" dirty="0"/>
          </a:p>
        </p:txBody>
      </p:sp>
      <p:sp>
        <p:nvSpPr>
          <p:cNvPr id="20" name="Shape 18"/>
          <p:cNvSpPr/>
          <p:nvPr/>
        </p:nvSpPr>
        <p:spPr>
          <a:xfrm>
            <a:off x="990600" y="8566785"/>
            <a:ext cx="7810500" cy="15240"/>
          </a:xfrm>
          <a:prstGeom prst="rect">
            <a:avLst/>
          </a:prstGeom>
          <a:solidFill>
            <a:srgbClr val="D8D1C2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1" name="Text 19"/>
          <p:cNvSpPr/>
          <p:nvPr/>
        </p:nvSpPr>
        <p:spPr>
          <a:xfrm>
            <a:off x="990600" y="8860155"/>
            <a:ext cx="373499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1535549" y="8791575"/>
            <a:ext cx="3910858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emergency plan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535549" y="9191625"/>
            <a:ext cx="391085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7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3-step plan you can use tonight.</a:t>
            </a:r>
            <a:endParaRPr lang="en-US" sz="1875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7475773-FAA0-3E95-D348-D6D88944C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956" y="762000"/>
            <a:ext cx="763058" cy="102514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E89A8F2-9A49-FB01-CE3F-F88C0E100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822" y="793383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838200"/>
            <a:ext cx="17937480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225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REALITY</a:t>
            </a:r>
            <a:endParaRPr lang="en-US" sz="1575" dirty="0"/>
          </a:p>
        </p:txBody>
      </p:sp>
      <p:sp>
        <p:nvSpPr>
          <p:cNvPr id="3" name="Text 1"/>
          <p:cNvSpPr/>
          <p:nvPr/>
        </p:nvSpPr>
        <p:spPr>
          <a:xfrm>
            <a:off x="990600" y="1230630"/>
            <a:ext cx="17937480" cy="742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50" b="1" kern="0" spc="-150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the numbers</a:t>
            </a:r>
            <a:endParaRPr lang="en-US" sz="5550" dirty="0"/>
          </a:p>
        </p:txBody>
      </p:sp>
      <p:sp>
        <p:nvSpPr>
          <p:cNvPr id="4" name="Text 2"/>
          <p:cNvSpPr/>
          <p:nvPr/>
        </p:nvSpPr>
        <p:spPr>
          <a:xfrm>
            <a:off x="990600" y="4154805"/>
            <a:ext cx="3786568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1" kern="0" spc="-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13,000+</a:t>
            </a:r>
            <a:endParaRPr lang="en-US" sz="6600" dirty="0"/>
          </a:p>
        </p:txBody>
      </p:sp>
      <p:sp>
        <p:nvSpPr>
          <p:cNvPr id="5" name="Text 3"/>
          <p:cNvSpPr/>
          <p:nvPr/>
        </p:nvSpPr>
        <p:spPr>
          <a:xfrm>
            <a:off x="990600" y="5164455"/>
            <a:ext cx="3545605" cy="681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875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of financial sextortion of minors in just 18 months.</a:t>
            </a:r>
            <a:endParaRPr lang="en-US" sz="1875" dirty="0"/>
          </a:p>
        </p:txBody>
      </p:sp>
      <p:sp>
        <p:nvSpPr>
          <p:cNvPr id="6" name="Text 4"/>
          <p:cNvSpPr/>
          <p:nvPr/>
        </p:nvSpPr>
        <p:spPr>
          <a:xfrm>
            <a:off x="990600" y="5902643"/>
            <a:ext cx="2244280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E7F9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FBI / HSI · 2021–2023</a:t>
            </a:r>
            <a:endParaRPr lang="en-US" sz="1275" dirty="0"/>
          </a:p>
        </p:txBody>
      </p:sp>
      <p:sp>
        <p:nvSpPr>
          <p:cNvPr id="7" name="Shape 5"/>
          <p:cNvSpPr/>
          <p:nvPr/>
        </p:nvSpPr>
        <p:spPr>
          <a:xfrm>
            <a:off x="4852035" y="4154805"/>
            <a:ext cx="9525" cy="2282666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8" name="Text 6"/>
          <p:cNvSpPr/>
          <p:nvPr/>
        </p:nvSpPr>
        <p:spPr>
          <a:xfrm>
            <a:off x="5278755" y="4154805"/>
            <a:ext cx="3786568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1" kern="0" spc="-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~100</a:t>
            </a:r>
            <a:endParaRPr lang="en-US" sz="6600" dirty="0"/>
          </a:p>
        </p:txBody>
      </p:sp>
      <p:sp>
        <p:nvSpPr>
          <p:cNvPr id="9" name="Text 7"/>
          <p:cNvSpPr/>
          <p:nvPr/>
        </p:nvSpPr>
        <p:spPr>
          <a:xfrm>
            <a:off x="5278755" y="5164455"/>
            <a:ext cx="3545605" cy="10025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875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financial sextortion reports reaching NCMEC </a:t>
            </a:r>
            <a:r>
              <a:rPr lang="en-US" sz="1875" i="1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single day.</a:t>
            </a:r>
            <a:endParaRPr lang="en-US" sz="1875" dirty="0"/>
          </a:p>
        </p:txBody>
      </p:sp>
      <p:sp>
        <p:nvSpPr>
          <p:cNvPr id="10" name="Text 8"/>
          <p:cNvSpPr/>
          <p:nvPr/>
        </p:nvSpPr>
        <p:spPr>
          <a:xfrm>
            <a:off x="5278755" y="6224111"/>
            <a:ext cx="1242060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E7F9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NCMEC · 2024</a:t>
            </a:r>
            <a:endParaRPr lang="en-US" sz="1275" dirty="0"/>
          </a:p>
        </p:txBody>
      </p:sp>
      <p:sp>
        <p:nvSpPr>
          <p:cNvPr id="11" name="Shape 9"/>
          <p:cNvSpPr/>
          <p:nvPr/>
        </p:nvSpPr>
        <p:spPr>
          <a:xfrm>
            <a:off x="9140190" y="4154805"/>
            <a:ext cx="9525" cy="2282666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2" name="Text 10"/>
          <p:cNvSpPr/>
          <p:nvPr/>
        </p:nvSpPr>
        <p:spPr>
          <a:xfrm>
            <a:off x="9566910" y="4154805"/>
            <a:ext cx="3786568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1" kern="0" spc="-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12,600+</a:t>
            </a:r>
            <a:endParaRPr lang="en-US" sz="6600" dirty="0"/>
          </a:p>
        </p:txBody>
      </p:sp>
      <p:sp>
        <p:nvSpPr>
          <p:cNvPr id="13" name="Text 11"/>
          <p:cNvSpPr/>
          <p:nvPr/>
        </p:nvSpPr>
        <p:spPr>
          <a:xfrm>
            <a:off x="9566910" y="5164455"/>
            <a:ext cx="3545605" cy="681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875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Known victims — the large majority of them teenage boys.</a:t>
            </a:r>
            <a:endParaRPr lang="en-US" sz="1875" dirty="0"/>
          </a:p>
        </p:txBody>
      </p:sp>
      <p:sp>
        <p:nvSpPr>
          <p:cNvPr id="14" name="Text 12"/>
          <p:cNvSpPr/>
          <p:nvPr/>
        </p:nvSpPr>
        <p:spPr>
          <a:xfrm>
            <a:off x="9566910" y="5902643"/>
            <a:ext cx="1047750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E7F9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FBI · 2024</a:t>
            </a:r>
            <a:endParaRPr lang="en-US" sz="1275" dirty="0"/>
          </a:p>
        </p:txBody>
      </p:sp>
      <p:sp>
        <p:nvSpPr>
          <p:cNvPr id="15" name="Shape 13"/>
          <p:cNvSpPr/>
          <p:nvPr/>
        </p:nvSpPr>
        <p:spPr>
          <a:xfrm>
            <a:off x="13428345" y="4154805"/>
            <a:ext cx="9525" cy="2282666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6" name="Text 14"/>
          <p:cNvSpPr/>
          <p:nvPr/>
        </p:nvSpPr>
        <p:spPr>
          <a:xfrm>
            <a:off x="13855065" y="4154805"/>
            <a:ext cx="3786568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1" kern="0" spc="-150" dirty="0">
                <a:solidFill>
                  <a:srgbClr val="E055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36+</a:t>
            </a:r>
            <a:endParaRPr lang="en-US" sz="6600" dirty="0"/>
          </a:p>
        </p:txBody>
      </p:sp>
      <p:sp>
        <p:nvSpPr>
          <p:cNvPr id="17" name="Text 15"/>
          <p:cNvSpPr/>
          <p:nvPr/>
        </p:nvSpPr>
        <p:spPr>
          <a:xfrm>
            <a:off x="13855065" y="5164455"/>
            <a:ext cx="3545605" cy="681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875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Teenage boys lost to suicide after being targeted, since 2021.</a:t>
            </a:r>
            <a:endParaRPr lang="en-US" sz="1875" dirty="0"/>
          </a:p>
        </p:txBody>
      </p:sp>
      <p:sp>
        <p:nvSpPr>
          <p:cNvPr id="18" name="Text 16"/>
          <p:cNvSpPr/>
          <p:nvPr/>
        </p:nvSpPr>
        <p:spPr>
          <a:xfrm>
            <a:off x="13855065" y="5902643"/>
            <a:ext cx="1242060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E7F9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NCMEC · 2024</a:t>
            </a:r>
            <a:endParaRPr lang="en-US" sz="1275" dirty="0"/>
          </a:p>
        </p:txBody>
      </p:sp>
      <p:sp>
        <p:nvSpPr>
          <p:cNvPr id="19" name="Shape 17"/>
          <p:cNvSpPr/>
          <p:nvPr/>
        </p:nvSpPr>
        <p:spPr>
          <a:xfrm>
            <a:off x="990600" y="8656797"/>
            <a:ext cx="16306800" cy="868204"/>
          </a:xfrm>
          <a:prstGeom prst="roundRect">
            <a:avLst>
              <a:gd name="adj" fmla="val 4388"/>
            </a:avLst>
          </a:prstGeom>
          <a:solidFill>
            <a:srgbClr val="E0552C">
              <a:alpha val="12000"/>
            </a:srgbClr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0" name="Shape 18"/>
          <p:cNvSpPr/>
          <p:nvPr/>
        </p:nvSpPr>
        <p:spPr>
          <a:xfrm>
            <a:off x="990600" y="8656797"/>
            <a:ext cx="45720" cy="868204"/>
          </a:xfrm>
          <a:prstGeom prst="rect">
            <a:avLst/>
          </a:prstGeom>
          <a:solidFill>
            <a:srgbClr val="E0552C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1" name="Text 19"/>
          <p:cNvSpPr/>
          <p:nvPr/>
        </p:nvSpPr>
        <p:spPr>
          <a:xfrm>
            <a:off x="1341120" y="8904447"/>
            <a:ext cx="12291942" cy="4110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175" dirty="0">
                <a:solidFill>
                  <a:srgbClr val="F3DA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the fastest-growing online crime against teens — and it can move in </a:t>
            </a: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hours, not days.</a:t>
            </a:r>
            <a:endParaRPr lang="en-US" sz="2175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3E3FC70-9F4A-18DD-D83A-A625A053C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956" y="762000"/>
            <a:ext cx="763058" cy="102514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CAF72F5-F98D-F42D-2181-D490D3E491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822" y="793383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838200"/>
            <a:ext cx="17937480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225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DEFINITION</a:t>
            </a:r>
            <a:endParaRPr lang="en-US" sz="1575" dirty="0"/>
          </a:p>
        </p:txBody>
      </p:sp>
      <p:sp>
        <p:nvSpPr>
          <p:cNvPr id="3" name="Text 1"/>
          <p:cNvSpPr/>
          <p:nvPr/>
        </p:nvSpPr>
        <p:spPr>
          <a:xfrm>
            <a:off x="990600" y="1230630"/>
            <a:ext cx="17937480" cy="742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50" b="1" kern="0" spc="-150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sextortion actually is</a:t>
            </a:r>
            <a:endParaRPr lang="en-US" sz="5550" dirty="0"/>
          </a:p>
        </p:txBody>
      </p:sp>
      <p:sp>
        <p:nvSpPr>
          <p:cNvPr id="4" name="Text 2"/>
          <p:cNvSpPr/>
          <p:nvPr/>
        </p:nvSpPr>
        <p:spPr>
          <a:xfrm>
            <a:off x="990600" y="4378643"/>
            <a:ext cx="8488261" cy="21502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3150" b="1" kern="0" spc="-37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Sextortion is blackmail. Someone threatens to share a sexual image of you unless you give them what they want — </a:t>
            </a:r>
            <a:r>
              <a:rPr lang="en-US" sz="3150" b="1" kern="0" spc="-37" dirty="0">
                <a:solidFill>
                  <a:srgbClr val="E055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images, or money.</a:t>
            </a:r>
            <a:endParaRPr lang="en-US" sz="3150" dirty="0"/>
          </a:p>
        </p:txBody>
      </p:sp>
      <p:sp>
        <p:nvSpPr>
          <p:cNvPr id="5" name="Shape 3"/>
          <p:cNvSpPr/>
          <p:nvPr/>
        </p:nvSpPr>
        <p:spPr>
          <a:xfrm>
            <a:off x="9841231" y="3786902"/>
            <a:ext cx="7456170" cy="1543050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/>
          <a:effectLst>
            <a:outerShdw blurRad="28575" dist="9525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H"/>
          </a:p>
        </p:txBody>
      </p:sp>
      <p:sp>
        <p:nvSpPr>
          <p:cNvPr id="6" name="Text 4"/>
          <p:cNvSpPr/>
          <p:nvPr/>
        </p:nvSpPr>
        <p:spPr>
          <a:xfrm>
            <a:off x="10165081" y="4072652"/>
            <a:ext cx="2301252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275" b="1" kern="0" spc="150" dirty="0">
                <a:solidFill>
                  <a:srgbClr val="4B79C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CLASSIC SEXTORTION</a:t>
            </a:r>
            <a:endParaRPr lang="en-US" sz="1275" dirty="0"/>
          </a:p>
        </p:txBody>
      </p:sp>
      <p:sp>
        <p:nvSpPr>
          <p:cNvPr id="7" name="Text 5"/>
          <p:cNvSpPr/>
          <p:nvPr/>
        </p:nvSpPr>
        <p:spPr>
          <a:xfrm>
            <a:off x="10165081" y="4350782"/>
            <a:ext cx="7012724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950" dirty="0">
                <a:solidFill>
                  <a:srgbClr val="3341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goal is control — they demand </a:t>
            </a:r>
            <a:r>
              <a:rPr lang="en-US" sz="1950" b="1" dirty="0">
                <a:solidFill>
                  <a:srgbClr val="3341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images </a:t>
            </a:r>
            <a:r>
              <a:rPr lang="en-US" sz="1950" dirty="0">
                <a:solidFill>
                  <a:srgbClr val="3341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 sexual acts to keep the first ones secret.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9841231" y="5539502"/>
            <a:ext cx="7456170" cy="1543050"/>
          </a:xfrm>
          <a:prstGeom prst="roundRect">
            <a:avLst>
              <a:gd name="adj" fmla="val 4938"/>
            </a:avLst>
          </a:prstGeom>
          <a:solidFill>
            <a:srgbClr val="19232F"/>
          </a:solidFill>
          <a:ln/>
          <a:effectLst>
            <a:outerShdw blurRad="28575" dist="9525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H"/>
          </a:p>
        </p:txBody>
      </p:sp>
      <p:sp>
        <p:nvSpPr>
          <p:cNvPr id="9" name="Text 7"/>
          <p:cNvSpPr/>
          <p:nvPr/>
        </p:nvSpPr>
        <p:spPr>
          <a:xfrm>
            <a:off x="10165081" y="5825252"/>
            <a:ext cx="4474547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275" b="1" kern="0" spc="150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FINANCIAL SEXTORTION · NOW DOMINANT</a:t>
            </a:r>
            <a:endParaRPr lang="en-US" sz="1275" dirty="0"/>
          </a:p>
        </p:txBody>
      </p:sp>
      <p:sp>
        <p:nvSpPr>
          <p:cNvPr id="10" name="Text 8"/>
          <p:cNvSpPr/>
          <p:nvPr/>
        </p:nvSpPr>
        <p:spPr>
          <a:xfrm>
            <a:off x="10165081" y="6103382"/>
            <a:ext cx="7012724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950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goal is </a:t>
            </a:r>
            <a:r>
              <a:rPr lang="en-US" sz="1950" b="1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money </a:t>
            </a:r>
            <a:r>
              <a:rPr lang="en-US" sz="1950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fast — gift cards, mobile money, crypto. This is what's targeting teen boys today.</a:t>
            </a:r>
            <a:endParaRPr lang="en-US" sz="1950" dirty="0"/>
          </a:p>
        </p:txBody>
      </p:sp>
      <p:sp>
        <p:nvSpPr>
          <p:cNvPr id="11" name="Shape 9"/>
          <p:cNvSpPr/>
          <p:nvPr/>
        </p:nvSpPr>
        <p:spPr>
          <a:xfrm>
            <a:off x="990600" y="8933974"/>
            <a:ext cx="16306800" cy="15240"/>
          </a:xfrm>
          <a:prstGeom prst="rect">
            <a:avLst/>
          </a:prstGeom>
          <a:solidFill>
            <a:srgbClr val="D8D1C2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2" name="Text 10"/>
          <p:cNvSpPr/>
          <p:nvPr/>
        </p:nvSpPr>
        <p:spPr>
          <a:xfrm>
            <a:off x="990600" y="9225677"/>
            <a:ext cx="207764" cy="289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!</a:t>
            </a:r>
            <a:endParaRPr lang="en-US" sz="1725" dirty="0"/>
          </a:p>
        </p:txBody>
      </p:sp>
      <p:sp>
        <p:nvSpPr>
          <p:cNvPr id="13" name="Text 11"/>
          <p:cNvSpPr/>
          <p:nvPr/>
        </p:nvSpPr>
        <p:spPr>
          <a:xfrm>
            <a:off x="1293614" y="9177814"/>
            <a:ext cx="14770787" cy="3852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02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"person" on the other end is almost never who they claim to be. It's a </a:t>
            </a:r>
            <a:r>
              <a:rPr lang="en-US" sz="2025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fake account</a:t>
            </a:r>
            <a:r>
              <a:rPr lang="en-US" sz="202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often run by an organised group.</a:t>
            </a:r>
            <a:endParaRPr lang="en-US" sz="2025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0E8AB1C-6133-181B-3FC8-190010620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956" y="762000"/>
            <a:ext cx="763058" cy="10251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AD52B81-9E11-A061-2248-6D7F032F8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822" y="793383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838200"/>
            <a:ext cx="17937480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225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WHO'S AT RISK</a:t>
            </a:r>
            <a:endParaRPr lang="en-US" sz="1575" dirty="0"/>
          </a:p>
        </p:txBody>
      </p:sp>
      <p:sp>
        <p:nvSpPr>
          <p:cNvPr id="3" name="Text 1"/>
          <p:cNvSpPr/>
          <p:nvPr/>
        </p:nvSpPr>
        <p:spPr>
          <a:xfrm>
            <a:off x="990600" y="1230630"/>
            <a:ext cx="17937480" cy="742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50" b="1" kern="0" spc="-150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predators target</a:t>
            </a:r>
            <a:endParaRPr lang="en-US" sz="5550" dirty="0"/>
          </a:p>
        </p:txBody>
      </p:sp>
      <p:sp>
        <p:nvSpPr>
          <p:cNvPr id="4" name="Text 2"/>
          <p:cNvSpPr/>
          <p:nvPr/>
        </p:nvSpPr>
        <p:spPr>
          <a:xfrm>
            <a:off x="990600" y="4048125"/>
            <a:ext cx="8914048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000" b="1" kern="0" spc="-37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Mostly boys, 14 to 17. But the honest answer is simpler: </a:t>
            </a:r>
            <a:r>
              <a:rPr lang="en-US" sz="3000" b="1" kern="0" spc="-37" dirty="0">
                <a:solidFill>
                  <a:srgbClr val="E055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anyone with a phone.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990600" y="5324475"/>
            <a:ext cx="2252186" cy="480060"/>
          </a:xfrm>
          <a:prstGeom prst="roundRect">
            <a:avLst>
              <a:gd name="adj" fmla="val 50000"/>
            </a:avLst>
          </a:prstGeom>
          <a:solidFill>
            <a:srgbClr val="FFFFFF">
              <a:alpha val="7000"/>
            </a:srgbClr>
          </a:solidFill>
          <a:ln w="7620">
            <a:solidFill>
              <a:srgbClr val="FFFF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6" name="Text 4"/>
          <p:cNvSpPr/>
          <p:nvPr/>
        </p:nvSpPr>
        <p:spPr>
          <a:xfrm>
            <a:off x="1226820" y="5446395"/>
            <a:ext cx="1855946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age 14–17</a:t>
            </a:r>
            <a:endParaRPr lang="en-US" sz="1725" dirty="0"/>
          </a:p>
        </p:txBody>
      </p:sp>
      <p:sp>
        <p:nvSpPr>
          <p:cNvPr id="7" name="Shape 5"/>
          <p:cNvSpPr/>
          <p:nvPr/>
        </p:nvSpPr>
        <p:spPr>
          <a:xfrm>
            <a:off x="3414236" y="5324475"/>
            <a:ext cx="2970967" cy="480060"/>
          </a:xfrm>
          <a:prstGeom prst="roundRect">
            <a:avLst>
              <a:gd name="adj" fmla="val 50000"/>
            </a:avLst>
          </a:prstGeom>
          <a:solidFill>
            <a:srgbClr val="FFFFFF">
              <a:alpha val="7000"/>
            </a:srgbClr>
          </a:solidFill>
          <a:ln w="7620">
            <a:solidFill>
              <a:srgbClr val="FFFF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8" name="Text 6"/>
          <p:cNvSpPr/>
          <p:nvPr/>
        </p:nvSpPr>
        <p:spPr>
          <a:xfrm>
            <a:off x="3650456" y="5446395"/>
            <a:ext cx="2587656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Victims as young as 8–10</a:t>
            </a:r>
            <a:endParaRPr lang="en-US" sz="1725" dirty="0"/>
          </a:p>
        </p:txBody>
      </p:sp>
      <p:sp>
        <p:nvSpPr>
          <p:cNvPr id="9" name="Shape 7"/>
          <p:cNvSpPr/>
          <p:nvPr/>
        </p:nvSpPr>
        <p:spPr>
          <a:xfrm>
            <a:off x="990600" y="5975985"/>
            <a:ext cx="3633311" cy="480060"/>
          </a:xfrm>
          <a:prstGeom prst="roundRect">
            <a:avLst>
              <a:gd name="adj" fmla="val 50000"/>
            </a:avLst>
          </a:prstGeom>
          <a:solidFill>
            <a:srgbClr val="FFFFFF">
              <a:alpha val="7000"/>
            </a:srgbClr>
          </a:solidFill>
          <a:ln w="7620">
            <a:solidFill>
              <a:srgbClr val="FFFF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10" name="Text 8"/>
          <p:cNvSpPr/>
          <p:nvPr/>
        </p:nvSpPr>
        <p:spPr>
          <a:xfrm>
            <a:off x="1226820" y="6097905"/>
            <a:ext cx="3269871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background, every school</a:t>
            </a:r>
            <a:endParaRPr lang="en-US" sz="1725" dirty="0"/>
          </a:p>
        </p:txBody>
      </p:sp>
      <p:sp>
        <p:nvSpPr>
          <p:cNvPr id="11" name="Shape 9"/>
          <p:cNvSpPr/>
          <p:nvPr/>
        </p:nvSpPr>
        <p:spPr>
          <a:xfrm>
            <a:off x="10216515" y="4227433"/>
            <a:ext cx="7080885" cy="2049185"/>
          </a:xfrm>
          <a:prstGeom prst="roundRect">
            <a:avLst>
              <a:gd name="adj" fmla="val 4648"/>
            </a:avLst>
          </a:prstGeom>
          <a:solidFill>
            <a:srgbClr val="E0552C">
              <a:alpha val="12000"/>
            </a:srgbClr>
          </a:solidFill>
          <a:ln w="7620">
            <a:solidFill>
              <a:srgbClr val="E0552C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12" name="Text 10"/>
          <p:cNvSpPr/>
          <p:nvPr/>
        </p:nvSpPr>
        <p:spPr>
          <a:xfrm>
            <a:off x="10567035" y="4577953"/>
            <a:ext cx="2107549" cy="236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1350" b="1" kern="0" spc="150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CLOSE TO HOME 🇬🇭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10567035" y="4909423"/>
            <a:ext cx="6571240" cy="10928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2000"/>
              </a:lnSpc>
              <a:buNone/>
            </a:pPr>
            <a:r>
              <a:rPr lang="en-US" sz="1950" dirty="0">
                <a:solidFill>
                  <a:srgbClr val="F3DA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scams run across borders, including within West Africa. Free data bundles, betting apps and DMs from strangers put Ghanaian teens squarely in range.</a:t>
            </a:r>
            <a:endParaRPr lang="en-US" sz="1950" dirty="0"/>
          </a:p>
        </p:txBody>
      </p:sp>
      <p:sp>
        <p:nvSpPr>
          <p:cNvPr id="14" name="Shape 12"/>
          <p:cNvSpPr/>
          <p:nvPr/>
        </p:nvSpPr>
        <p:spPr>
          <a:xfrm>
            <a:off x="990600" y="8568690"/>
            <a:ext cx="16306800" cy="9525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5" name="Text 13"/>
          <p:cNvSpPr/>
          <p:nvPr/>
        </p:nvSpPr>
        <p:spPr>
          <a:xfrm>
            <a:off x="990600" y="8823960"/>
            <a:ext cx="17937480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75" dirty="0">
                <a:solidFill>
                  <a:srgbClr val="93A4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IT STARTS ON THE APPS YOU ALREADY USE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990600" y="9197340"/>
            <a:ext cx="1397699" cy="365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</a:t>
            </a:r>
            <a:endParaRPr lang="en-US" sz="2250" dirty="0"/>
          </a:p>
        </p:txBody>
      </p:sp>
      <p:sp>
        <p:nvSpPr>
          <p:cNvPr id="17" name="Text 15"/>
          <p:cNvSpPr/>
          <p:nvPr/>
        </p:nvSpPr>
        <p:spPr>
          <a:xfrm>
            <a:off x="2661285" y="9197340"/>
            <a:ext cx="1328285" cy="365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Snapchat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4268867" y="9197340"/>
            <a:ext cx="1450086" cy="365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5987177" y="9197340"/>
            <a:ext cx="891183" cy="365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TikTok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7202210" y="9197340"/>
            <a:ext cx="1939385" cy="365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games</a:t>
            </a:r>
            <a:endParaRPr lang="en-US" sz="225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F558674-CCB5-F373-DFB3-BEE7406C0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956" y="762000"/>
            <a:ext cx="763058" cy="102514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7C5A656-025B-C42E-E102-9BF54F89D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822" y="793383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838200"/>
            <a:ext cx="17937480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225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PLAYBOOK</a:t>
            </a:r>
            <a:endParaRPr lang="en-US" sz="1575" dirty="0"/>
          </a:p>
        </p:txBody>
      </p:sp>
      <p:sp>
        <p:nvSpPr>
          <p:cNvPr id="3" name="Text 1"/>
          <p:cNvSpPr/>
          <p:nvPr/>
        </p:nvSpPr>
        <p:spPr>
          <a:xfrm>
            <a:off x="990600" y="1230630"/>
            <a:ext cx="17937480" cy="742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50" b="1" kern="0" spc="-150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get the material</a:t>
            </a:r>
            <a:endParaRPr lang="en-US" sz="5550" dirty="0"/>
          </a:p>
        </p:txBody>
      </p:sp>
      <p:sp>
        <p:nvSpPr>
          <p:cNvPr id="4" name="Shape 2"/>
          <p:cNvSpPr/>
          <p:nvPr/>
        </p:nvSpPr>
        <p:spPr>
          <a:xfrm>
            <a:off x="990600" y="4469844"/>
            <a:ext cx="400050" cy="400050"/>
          </a:xfrm>
          <a:prstGeom prst="ellipse">
            <a:avLst/>
          </a:prstGeom>
          <a:solidFill>
            <a:srgbClr val="19232F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952500" y="4469844"/>
            <a:ext cx="47625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1504950" y="4660344"/>
            <a:ext cx="2548890" cy="19050"/>
          </a:xfrm>
          <a:prstGeom prst="rect">
            <a:avLst/>
          </a:prstGeom>
          <a:solidFill>
            <a:srgbClr val="D8D1C2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7" name="Text 5"/>
          <p:cNvSpPr/>
          <p:nvPr/>
        </p:nvSpPr>
        <p:spPr>
          <a:xfrm>
            <a:off x="990600" y="5022295"/>
            <a:ext cx="336956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hook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990600" y="5479495"/>
            <a:ext cx="3155137" cy="9582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72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friendly DM from an attractive stranger — often posing as a girl your age.</a:t>
            </a:r>
            <a:endParaRPr lang="en-US" sz="1725" dirty="0"/>
          </a:p>
        </p:txBody>
      </p:sp>
      <p:sp>
        <p:nvSpPr>
          <p:cNvPr id="9" name="Shape 7"/>
          <p:cNvSpPr/>
          <p:nvPr/>
        </p:nvSpPr>
        <p:spPr>
          <a:xfrm>
            <a:off x="4301490" y="4469844"/>
            <a:ext cx="400050" cy="400050"/>
          </a:xfrm>
          <a:prstGeom prst="ellipse">
            <a:avLst/>
          </a:prstGeom>
          <a:solidFill>
            <a:srgbClr val="19232F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0" name="Text 8"/>
          <p:cNvSpPr/>
          <p:nvPr/>
        </p:nvSpPr>
        <p:spPr>
          <a:xfrm>
            <a:off x="4263390" y="4469844"/>
            <a:ext cx="47625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4815840" y="4660344"/>
            <a:ext cx="2548890" cy="19050"/>
          </a:xfrm>
          <a:prstGeom prst="rect">
            <a:avLst/>
          </a:prstGeom>
          <a:solidFill>
            <a:srgbClr val="D8D1C2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2" name="Text 10"/>
          <p:cNvSpPr/>
          <p:nvPr/>
        </p:nvSpPr>
        <p:spPr>
          <a:xfrm>
            <a:off x="4301490" y="5022295"/>
            <a:ext cx="336956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trust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4301490" y="5479495"/>
            <a:ext cx="3155137" cy="9582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72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Fast, flattering chats. It feels like a real connection within hours.</a:t>
            </a:r>
            <a:endParaRPr lang="en-US" sz="1725" dirty="0"/>
          </a:p>
        </p:txBody>
      </p:sp>
      <p:sp>
        <p:nvSpPr>
          <p:cNvPr id="14" name="Shape 12"/>
          <p:cNvSpPr/>
          <p:nvPr/>
        </p:nvSpPr>
        <p:spPr>
          <a:xfrm>
            <a:off x="7612380" y="4469844"/>
            <a:ext cx="400050" cy="400050"/>
          </a:xfrm>
          <a:prstGeom prst="ellipse">
            <a:avLst/>
          </a:prstGeom>
          <a:solidFill>
            <a:srgbClr val="19232F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5" name="Text 13"/>
          <p:cNvSpPr/>
          <p:nvPr/>
        </p:nvSpPr>
        <p:spPr>
          <a:xfrm>
            <a:off x="7574280" y="4469844"/>
            <a:ext cx="47625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650" dirty="0"/>
          </a:p>
        </p:txBody>
      </p:sp>
      <p:sp>
        <p:nvSpPr>
          <p:cNvPr id="16" name="Shape 14"/>
          <p:cNvSpPr/>
          <p:nvPr/>
        </p:nvSpPr>
        <p:spPr>
          <a:xfrm>
            <a:off x="8126730" y="4660344"/>
            <a:ext cx="2548890" cy="19050"/>
          </a:xfrm>
          <a:prstGeom prst="rect">
            <a:avLst/>
          </a:prstGeom>
          <a:solidFill>
            <a:srgbClr val="D8D1C2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7" name="Text 15"/>
          <p:cNvSpPr/>
          <p:nvPr/>
        </p:nvSpPr>
        <p:spPr>
          <a:xfrm>
            <a:off x="7612380" y="5022295"/>
            <a:ext cx="336956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bait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7612380" y="5479495"/>
            <a:ext cx="3155137" cy="651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72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send a nude first, then pressure you to send one back.</a:t>
            </a:r>
            <a:endParaRPr lang="en-US" sz="1725" dirty="0"/>
          </a:p>
        </p:txBody>
      </p:sp>
      <p:sp>
        <p:nvSpPr>
          <p:cNvPr id="19" name="Shape 17"/>
          <p:cNvSpPr/>
          <p:nvPr/>
        </p:nvSpPr>
        <p:spPr>
          <a:xfrm>
            <a:off x="10923270" y="4469844"/>
            <a:ext cx="400050" cy="400050"/>
          </a:xfrm>
          <a:prstGeom prst="ellipse">
            <a:avLst/>
          </a:prstGeom>
          <a:solidFill>
            <a:srgbClr val="E0552C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0" name="Text 18"/>
          <p:cNvSpPr/>
          <p:nvPr/>
        </p:nvSpPr>
        <p:spPr>
          <a:xfrm>
            <a:off x="10885170" y="4469844"/>
            <a:ext cx="47625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650" dirty="0"/>
          </a:p>
        </p:txBody>
      </p:sp>
      <p:sp>
        <p:nvSpPr>
          <p:cNvPr id="21" name="Shape 19"/>
          <p:cNvSpPr/>
          <p:nvPr/>
        </p:nvSpPr>
        <p:spPr>
          <a:xfrm>
            <a:off x="11437620" y="4660344"/>
            <a:ext cx="2548890" cy="19050"/>
          </a:xfrm>
          <a:prstGeom prst="rect">
            <a:avLst/>
          </a:prstGeom>
          <a:solidFill>
            <a:srgbClr val="E7C3B4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2" name="Text 20"/>
          <p:cNvSpPr/>
          <p:nvPr/>
        </p:nvSpPr>
        <p:spPr>
          <a:xfrm>
            <a:off x="10923270" y="5022295"/>
            <a:ext cx="336956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C043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trap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10923270" y="5479495"/>
            <a:ext cx="3155137" cy="9582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72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instant you send, the mask drops. They've screen-recorded everything.</a:t>
            </a:r>
            <a:endParaRPr lang="en-US" sz="1725" dirty="0"/>
          </a:p>
        </p:txBody>
      </p:sp>
      <p:sp>
        <p:nvSpPr>
          <p:cNvPr id="24" name="Shape 22"/>
          <p:cNvSpPr/>
          <p:nvPr/>
        </p:nvSpPr>
        <p:spPr>
          <a:xfrm>
            <a:off x="14234160" y="4469844"/>
            <a:ext cx="400050" cy="400050"/>
          </a:xfrm>
          <a:prstGeom prst="ellipse">
            <a:avLst/>
          </a:prstGeom>
          <a:solidFill>
            <a:srgbClr val="E0552C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5" name="Text 23"/>
          <p:cNvSpPr/>
          <p:nvPr/>
        </p:nvSpPr>
        <p:spPr>
          <a:xfrm>
            <a:off x="14196060" y="4469844"/>
            <a:ext cx="47625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1650" dirty="0"/>
          </a:p>
        </p:txBody>
      </p:sp>
      <p:sp>
        <p:nvSpPr>
          <p:cNvPr id="26" name="Shape 24"/>
          <p:cNvSpPr/>
          <p:nvPr/>
        </p:nvSpPr>
        <p:spPr>
          <a:xfrm>
            <a:off x="14748510" y="4660344"/>
            <a:ext cx="2548890" cy="19050"/>
          </a:xfrm>
          <a:prstGeom prst="rect">
            <a:avLst/>
          </a:prstGeom>
          <a:solidFill>
            <a:srgbClr val="E7C3B4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7" name="Text 25"/>
          <p:cNvSpPr/>
          <p:nvPr/>
        </p:nvSpPr>
        <p:spPr>
          <a:xfrm>
            <a:off x="14234160" y="5022295"/>
            <a:ext cx="336956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C043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squeeze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4234160" y="5479495"/>
            <a:ext cx="3155137" cy="9582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72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"Pay now, or I send this to your family and followers." Threats escalate.</a:t>
            </a:r>
            <a:endParaRPr lang="en-US" sz="1725" dirty="0"/>
          </a:p>
        </p:txBody>
      </p:sp>
      <p:sp>
        <p:nvSpPr>
          <p:cNvPr id="29" name="Shape 27"/>
          <p:cNvSpPr/>
          <p:nvPr/>
        </p:nvSpPr>
        <p:spPr>
          <a:xfrm>
            <a:off x="990600" y="8933974"/>
            <a:ext cx="16306800" cy="15240"/>
          </a:xfrm>
          <a:prstGeom prst="rect">
            <a:avLst/>
          </a:prstGeom>
          <a:solidFill>
            <a:srgbClr val="D8D1C2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0" name="Text 28"/>
          <p:cNvSpPr/>
          <p:nvPr/>
        </p:nvSpPr>
        <p:spPr>
          <a:xfrm>
            <a:off x="990600" y="9218057"/>
            <a:ext cx="87725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75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⏱ FAST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1944053" y="9177814"/>
            <a:ext cx="9492353" cy="3852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02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sequence can take </a:t>
            </a:r>
            <a:r>
              <a:rPr lang="en-US" sz="2025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than an hour </a:t>
            </a:r>
            <a:r>
              <a:rPr lang="en-US" sz="202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that speed is the weapon.</a:t>
            </a:r>
            <a:endParaRPr lang="en-US" sz="2025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C4C0948-7162-34B6-7BBC-051BA3B9A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956" y="762000"/>
            <a:ext cx="763058" cy="102514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8A32225-105A-E398-CD20-E5FB267F3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822" y="793383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838200"/>
            <a:ext cx="17937480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225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SHAME TRAP</a:t>
            </a:r>
            <a:endParaRPr lang="en-US" sz="1575" dirty="0"/>
          </a:p>
        </p:txBody>
      </p:sp>
      <p:sp>
        <p:nvSpPr>
          <p:cNvPr id="3" name="Text 1"/>
          <p:cNvSpPr/>
          <p:nvPr/>
        </p:nvSpPr>
        <p:spPr>
          <a:xfrm>
            <a:off x="990600" y="1230630"/>
            <a:ext cx="17937480" cy="742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50" b="1" kern="0" spc="-150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psychology they exploit</a:t>
            </a:r>
            <a:endParaRPr lang="en-US" sz="5550" dirty="0"/>
          </a:p>
        </p:txBody>
      </p:sp>
      <p:sp>
        <p:nvSpPr>
          <p:cNvPr id="4" name="Text 2"/>
          <p:cNvSpPr/>
          <p:nvPr/>
        </p:nvSpPr>
        <p:spPr>
          <a:xfrm>
            <a:off x="990600" y="4257675"/>
            <a:ext cx="327779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1470779" y="4219575"/>
            <a:ext cx="8230993" cy="373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325" b="1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Panic</a:t>
            </a:r>
            <a:endParaRPr lang="en-US" sz="2325" dirty="0"/>
          </a:p>
        </p:txBody>
      </p:sp>
      <p:sp>
        <p:nvSpPr>
          <p:cNvPr id="6" name="Text 4"/>
          <p:cNvSpPr/>
          <p:nvPr/>
        </p:nvSpPr>
        <p:spPr>
          <a:xfrm>
            <a:off x="1470779" y="4631055"/>
            <a:ext cx="770720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75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Manufactured urgency — "you have 10 minutes." Fear short-circuits clear thinking.</a:t>
            </a:r>
            <a:endParaRPr lang="en-US" sz="1875" dirty="0"/>
          </a:p>
        </p:txBody>
      </p:sp>
      <p:sp>
        <p:nvSpPr>
          <p:cNvPr id="7" name="Text 5"/>
          <p:cNvSpPr/>
          <p:nvPr/>
        </p:nvSpPr>
        <p:spPr>
          <a:xfrm>
            <a:off x="9334500" y="4257675"/>
            <a:ext cx="327779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9814679" y="4219575"/>
            <a:ext cx="8230993" cy="373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325" b="1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Shame</a:t>
            </a:r>
            <a:endParaRPr lang="en-US" sz="2325" dirty="0"/>
          </a:p>
        </p:txBody>
      </p:sp>
      <p:sp>
        <p:nvSpPr>
          <p:cNvPr id="9" name="Text 7"/>
          <p:cNvSpPr/>
          <p:nvPr/>
        </p:nvSpPr>
        <p:spPr>
          <a:xfrm>
            <a:off x="9814679" y="4631055"/>
            <a:ext cx="770720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75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bet you're too embarrassed to tell anyone. Your silence is their power.</a:t>
            </a:r>
            <a:endParaRPr lang="en-US" sz="1875" dirty="0"/>
          </a:p>
        </p:txBody>
      </p:sp>
      <p:sp>
        <p:nvSpPr>
          <p:cNvPr id="10" name="Text 8"/>
          <p:cNvSpPr/>
          <p:nvPr/>
        </p:nvSpPr>
        <p:spPr>
          <a:xfrm>
            <a:off x="990600" y="5602605"/>
            <a:ext cx="327779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1470779" y="5564505"/>
            <a:ext cx="8230993" cy="373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325" b="1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Isolation</a:t>
            </a:r>
            <a:endParaRPr lang="en-US" sz="2325" dirty="0"/>
          </a:p>
        </p:txBody>
      </p:sp>
      <p:sp>
        <p:nvSpPr>
          <p:cNvPr id="12" name="Text 10"/>
          <p:cNvSpPr/>
          <p:nvPr/>
        </p:nvSpPr>
        <p:spPr>
          <a:xfrm>
            <a:off x="1470779" y="5975985"/>
            <a:ext cx="770720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75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"Don't tell your parents — you'll be in trouble too." They cut you off from help.</a:t>
            </a:r>
            <a:endParaRPr lang="en-US" sz="1875" dirty="0"/>
          </a:p>
        </p:txBody>
      </p:sp>
      <p:sp>
        <p:nvSpPr>
          <p:cNvPr id="13" name="Text 11"/>
          <p:cNvSpPr/>
          <p:nvPr/>
        </p:nvSpPr>
        <p:spPr>
          <a:xfrm>
            <a:off x="9334500" y="5602605"/>
            <a:ext cx="327779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9814679" y="5564505"/>
            <a:ext cx="8230993" cy="373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325" b="1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Scripted threats</a:t>
            </a:r>
            <a:endParaRPr lang="en-US" sz="2325" dirty="0"/>
          </a:p>
        </p:txBody>
      </p:sp>
      <p:sp>
        <p:nvSpPr>
          <p:cNvPr id="15" name="Text 13"/>
          <p:cNvSpPr/>
          <p:nvPr/>
        </p:nvSpPr>
        <p:spPr>
          <a:xfrm>
            <a:off x="9814679" y="5975985"/>
            <a:ext cx="770720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75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messages are copy-pasted templates built to terrify — not statements of fact.</a:t>
            </a:r>
            <a:endParaRPr lang="en-US" sz="1875" dirty="0"/>
          </a:p>
        </p:txBody>
      </p:sp>
      <p:sp>
        <p:nvSpPr>
          <p:cNvPr id="16" name="Shape 14"/>
          <p:cNvSpPr/>
          <p:nvPr/>
        </p:nvSpPr>
        <p:spPr>
          <a:xfrm>
            <a:off x="990600" y="8926830"/>
            <a:ext cx="45720" cy="598170"/>
          </a:xfrm>
          <a:prstGeom prst="rect">
            <a:avLst/>
          </a:prstGeom>
          <a:solidFill>
            <a:srgbClr val="E0552C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7" name="Text 15"/>
          <p:cNvSpPr/>
          <p:nvPr/>
        </p:nvSpPr>
        <p:spPr>
          <a:xfrm>
            <a:off x="1322070" y="9003030"/>
            <a:ext cx="17572864" cy="4838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700" b="1" kern="0" spc="-37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"Every threat is engineered to make you feel alone. </a:t>
            </a:r>
            <a:r>
              <a:rPr lang="en-US" sz="2700" b="1" kern="0" spc="-37" dirty="0">
                <a:solidFill>
                  <a:srgbClr val="E055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are not.</a:t>
            </a:r>
            <a:r>
              <a:rPr lang="en-US" sz="2700" b="1" kern="0" spc="-37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</a:t>
            </a:r>
            <a:endParaRPr lang="en-US" sz="27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17CC0D9-DEC5-FB26-A1F9-6ACA5D4EF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956" y="762000"/>
            <a:ext cx="763058" cy="102514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67615E0-27A8-5D9A-4DF0-349E4C5CE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822" y="793383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E0552C">
                  <a:alpha val="16000"/>
                </a:srgbClr>
              </a:gs>
              <a:gs pos="50000">
                <a:srgbClr val="E0552C">
                  <a:alpha val="0"/>
                </a:srgbClr>
              </a:gs>
            </a:gsLst>
            <a:path path="circle">
              <a:fillToRect l="88000" t="80000" r="12000" b="20000"/>
            </a:path>
          </a:gra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990600" y="838200"/>
            <a:ext cx="17937480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225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TRAP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990600" y="1230630"/>
            <a:ext cx="17937480" cy="742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50" b="1" kern="0" spc="-150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paying only makes it worse</a:t>
            </a:r>
            <a:endParaRPr lang="en-US" sz="5550" dirty="0"/>
          </a:p>
        </p:txBody>
      </p:sp>
      <p:sp>
        <p:nvSpPr>
          <p:cNvPr id="5" name="Text 3"/>
          <p:cNvSpPr/>
          <p:nvPr/>
        </p:nvSpPr>
        <p:spPr>
          <a:xfrm>
            <a:off x="990600" y="4684395"/>
            <a:ext cx="9319232" cy="1142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3450" b="1" kern="0" spc="-75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Paying tells them one thing: </a:t>
            </a:r>
            <a:r>
              <a:rPr lang="en-US" sz="3450" b="1" kern="0" spc="-75" dirty="0">
                <a:solidFill>
                  <a:srgbClr val="E055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can be controlled.</a:t>
            </a:r>
            <a:endParaRPr lang="en-US" sz="3450" dirty="0"/>
          </a:p>
        </p:txBody>
      </p:sp>
      <p:sp>
        <p:nvSpPr>
          <p:cNvPr id="6" name="Text 4"/>
          <p:cNvSpPr/>
          <p:nvPr/>
        </p:nvSpPr>
        <p:spPr>
          <a:xfrm>
            <a:off x="10609898" y="4191595"/>
            <a:ext cx="34290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E055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11048048" y="4191595"/>
            <a:ext cx="6436833" cy="721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38000"/>
              </a:lnSpc>
              <a:buNone/>
            </a:pPr>
            <a:r>
              <a:rPr lang="en-US" sz="1950" dirty="0">
                <a:solidFill>
                  <a:srgbClr val="D7DE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Paying rarely ends it — most who pay are simply asked for </a:t>
            </a: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0609898" y="5065514"/>
            <a:ext cx="34290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E055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1048048" y="5065514"/>
            <a:ext cx="6436833" cy="721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38000"/>
              </a:lnSpc>
              <a:buNone/>
            </a:pPr>
            <a:r>
              <a:rPr lang="en-US" sz="1950" dirty="0">
                <a:solidFill>
                  <a:srgbClr val="D7DE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images are often shared </a:t>
            </a: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anyway. </a:t>
            </a:r>
            <a:r>
              <a:rPr lang="en-US" sz="1950" dirty="0">
                <a:solidFill>
                  <a:srgbClr val="D7DE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 is not protection.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10609898" y="5939433"/>
            <a:ext cx="34290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E055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11048048" y="5939433"/>
            <a:ext cx="6715292" cy="3798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8000"/>
              </a:lnSpc>
              <a:buNone/>
            </a:pPr>
            <a:r>
              <a:rPr lang="en-US" sz="1950" dirty="0">
                <a:solidFill>
                  <a:srgbClr val="D7DE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hour of silence keeps </a:t>
            </a: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their </a:t>
            </a:r>
            <a:r>
              <a:rPr lang="en-US" sz="1950" dirty="0">
                <a:solidFill>
                  <a:srgbClr val="D7DE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intact, not yours.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990600" y="8537257"/>
            <a:ext cx="16306800" cy="987743"/>
          </a:xfrm>
          <a:prstGeom prst="roundRect">
            <a:avLst>
              <a:gd name="adj" fmla="val 5786"/>
            </a:avLst>
          </a:prstGeom>
          <a:solidFill>
            <a:srgbClr val="E0552C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3" name="Text 11"/>
          <p:cNvSpPr/>
          <p:nvPr/>
        </p:nvSpPr>
        <p:spPr>
          <a:xfrm>
            <a:off x="1371600" y="8823007"/>
            <a:ext cx="8025110" cy="4543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850" b="1" kern="0" spc="-37" dirty="0">
                <a:solidFill>
                  <a:srgbClr val="1420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pay. Don't send more. Don't face it alone.</a:t>
            </a:r>
            <a:endParaRPr lang="en-US" sz="2850" dirty="0"/>
          </a:p>
        </p:txBody>
      </p:sp>
      <p:sp>
        <p:nvSpPr>
          <p:cNvPr id="14" name="Text 12"/>
          <p:cNvSpPr/>
          <p:nvPr/>
        </p:nvSpPr>
        <p:spPr>
          <a:xfrm>
            <a:off x="15847695" y="8924449"/>
            <a:ext cx="1144905" cy="2514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14202E">
                    <a:alpha val="7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FBI · NCMEC</a:t>
            </a:r>
            <a:endParaRPr lang="en-US" sz="1275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EC3519D-79C7-704C-4750-F8E34E54E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956" y="762000"/>
            <a:ext cx="763058" cy="10251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7EE7203-D22E-75F5-0946-2C5A0FE96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822" y="793383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FE6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800100"/>
            <a:ext cx="6799112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575" b="1" kern="0" spc="225" dirty="0">
                <a:solidFill>
                  <a:srgbClr val="C0431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ACTIVITY · IN PAIRS · 5 MIN</a:t>
            </a:r>
            <a:endParaRPr lang="en-US" sz="1575" dirty="0"/>
          </a:p>
        </p:txBody>
      </p:sp>
      <p:sp>
        <p:nvSpPr>
          <p:cNvPr id="3" name="Text 1"/>
          <p:cNvSpPr/>
          <p:nvPr/>
        </p:nvSpPr>
        <p:spPr>
          <a:xfrm>
            <a:off x="990600" y="1162050"/>
            <a:ext cx="6799112" cy="742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50" b="1" kern="0" spc="-150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 simulation</a:t>
            </a:r>
            <a:endParaRPr lang="en-US" sz="5550" dirty="0"/>
          </a:p>
        </p:txBody>
      </p:sp>
      <p:sp>
        <p:nvSpPr>
          <p:cNvPr id="4" name="Text 2"/>
          <p:cNvSpPr/>
          <p:nvPr/>
        </p:nvSpPr>
        <p:spPr>
          <a:xfrm>
            <a:off x="14897100" y="1615440"/>
            <a:ext cx="2640330" cy="289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8A7B6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Role-play it out loud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990600" y="5631180"/>
            <a:ext cx="9906000" cy="3931920"/>
          </a:xfrm>
          <a:prstGeom prst="roundRect">
            <a:avLst>
              <a:gd name="adj" fmla="val 2907"/>
            </a:avLst>
          </a:prstGeom>
          <a:solidFill>
            <a:srgbClr val="19232F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6" name="Text 4"/>
          <p:cNvSpPr/>
          <p:nvPr/>
        </p:nvSpPr>
        <p:spPr>
          <a:xfrm>
            <a:off x="1409700" y="6593205"/>
            <a:ext cx="9974580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275" b="1" kern="0" spc="150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SCENARIO</a:t>
            </a:r>
            <a:endParaRPr lang="en-US" sz="1275" dirty="0"/>
          </a:p>
        </p:txBody>
      </p:sp>
      <p:sp>
        <p:nvSpPr>
          <p:cNvPr id="7" name="Text 5"/>
          <p:cNvSpPr/>
          <p:nvPr/>
        </p:nvSpPr>
        <p:spPr>
          <a:xfrm>
            <a:off x="1409700" y="6928485"/>
            <a:ext cx="9339834" cy="17106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250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friend </a:t>
            </a:r>
            <a:r>
              <a:rPr lang="en-US" sz="2250" b="1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Kwame </a:t>
            </a:r>
            <a:r>
              <a:rPr lang="en-US" sz="2250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messages you at 11pm, panicking. He sent a photo to a "girl" he met on Instagram three days ago. Now she's threatening to send it to his whole class unless he pays </a:t>
            </a:r>
            <a:r>
              <a:rPr lang="en-US" sz="2250" b="1" dirty="0">
                <a:solidFill>
                  <a:srgbClr val="E055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GH₵500 tonight. </a:t>
            </a:r>
            <a:r>
              <a:rPr lang="en-US" sz="2250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He's terrified — and talking about deleting all his accounts.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11353800" y="5631180"/>
            <a:ext cx="6121908" cy="655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job: role-play the next 5 minutes. One is Kwame, one is the friend who helps. Hit these: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1353800" y="6400800"/>
            <a:ext cx="5943600" cy="54864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  <a:effectLst>
            <a:outerShdw blurRad="19050" dist="9525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GH"/>
          </a:p>
        </p:txBody>
      </p:sp>
      <p:sp>
        <p:nvSpPr>
          <p:cNvPr id="10" name="Text 8"/>
          <p:cNvSpPr/>
          <p:nvPr/>
        </p:nvSpPr>
        <p:spPr>
          <a:xfrm>
            <a:off x="11544300" y="6534150"/>
            <a:ext cx="5740908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Stay calm — no judgement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1353800" y="7054215"/>
            <a:ext cx="5943600" cy="54864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  <a:effectLst>
            <a:outerShdw blurRad="19050" dist="9525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GH"/>
          </a:p>
        </p:txBody>
      </p:sp>
      <p:sp>
        <p:nvSpPr>
          <p:cNvPr id="12" name="Text 10"/>
          <p:cNvSpPr/>
          <p:nvPr/>
        </p:nvSpPr>
        <p:spPr>
          <a:xfrm>
            <a:off x="11544300" y="7187565"/>
            <a:ext cx="5740908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Tell him it's not his fault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11353800" y="7707630"/>
            <a:ext cx="5943600" cy="54864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  <a:effectLst>
            <a:outerShdw blurRad="19050" dist="9525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GH"/>
          </a:p>
        </p:txBody>
      </p:sp>
      <p:sp>
        <p:nvSpPr>
          <p:cNvPr id="14" name="Text 12"/>
          <p:cNvSpPr/>
          <p:nvPr/>
        </p:nvSpPr>
        <p:spPr>
          <a:xfrm>
            <a:off x="11544300" y="7840980"/>
            <a:ext cx="5740908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Don't pay · don't delete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11353800" y="8361045"/>
            <a:ext cx="5943600" cy="54864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  <a:effectLst>
            <a:outerShdw blurRad="19050" dist="9525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GH"/>
          </a:p>
        </p:txBody>
      </p:sp>
      <p:sp>
        <p:nvSpPr>
          <p:cNvPr id="16" name="Text 14"/>
          <p:cNvSpPr/>
          <p:nvPr/>
        </p:nvSpPr>
        <p:spPr>
          <a:xfrm>
            <a:off x="11544300" y="8494395"/>
            <a:ext cx="5740908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Screenshot, then block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11353800" y="9014460"/>
            <a:ext cx="5943600" cy="54864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  <a:effectLst>
            <a:outerShdw blurRad="19050" dist="9525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GH"/>
          </a:p>
        </p:txBody>
      </p:sp>
      <p:sp>
        <p:nvSpPr>
          <p:cNvPr id="18" name="Text 16"/>
          <p:cNvSpPr/>
          <p:nvPr/>
        </p:nvSpPr>
        <p:spPr>
          <a:xfrm>
            <a:off x="11544300" y="9147810"/>
            <a:ext cx="5740908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Get a trusted adult — now</a:t>
            </a:r>
            <a:endParaRPr lang="en-US" sz="165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F13C7F4-5FB1-DAAB-6DBC-77DD53187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956" y="557206"/>
            <a:ext cx="763058" cy="102514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7E96DC-0F0C-277D-B169-8E90E5D20D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822" y="588589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838200"/>
            <a:ext cx="17937480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225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IT HAPPENS — TO YOU OR A FRIEND</a:t>
            </a:r>
            <a:endParaRPr lang="en-US" sz="1575" dirty="0"/>
          </a:p>
        </p:txBody>
      </p:sp>
      <p:sp>
        <p:nvSpPr>
          <p:cNvPr id="3" name="Text 1"/>
          <p:cNvSpPr/>
          <p:nvPr/>
        </p:nvSpPr>
        <p:spPr>
          <a:xfrm>
            <a:off x="990600" y="1230630"/>
            <a:ext cx="17937480" cy="742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50" b="1" kern="0" spc="-150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do in the first hour</a:t>
            </a:r>
            <a:endParaRPr lang="en-US" sz="5550" dirty="0"/>
          </a:p>
        </p:txBody>
      </p:sp>
      <p:sp>
        <p:nvSpPr>
          <p:cNvPr id="4" name="Shape 2"/>
          <p:cNvSpPr/>
          <p:nvPr/>
        </p:nvSpPr>
        <p:spPr>
          <a:xfrm>
            <a:off x="990600" y="3676650"/>
            <a:ext cx="16306800" cy="9525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990600" y="3874770"/>
            <a:ext cx="1781175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STOP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2933700" y="3884295"/>
            <a:ext cx="7526513" cy="3848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100" dirty="0">
                <a:solidFill>
                  <a:srgbClr val="D7DE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responding. Don't pay, and don't send anything more.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990600" y="4431030"/>
            <a:ext cx="16306800" cy="9525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8" name="Text 6"/>
          <p:cNvSpPr/>
          <p:nvPr/>
        </p:nvSpPr>
        <p:spPr>
          <a:xfrm>
            <a:off x="990600" y="4629150"/>
            <a:ext cx="1781175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SAVE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2933700" y="4638675"/>
            <a:ext cx="9256479" cy="3848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100" dirty="0">
                <a:solidFill>
                  <a:srgbClr val="D7DE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Screenshot the threats, the profile and the username. Evidence matters.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990600" y="5185410"/>
            <a:ext cx="16306800" cy="9525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1" name="Text 9"/>
          <p:cNvSpPr/>
          <p:nvPr/>
        </p:nvSpPr>
        <p:spPr>
          <a:xfrm>
            <a:off x="990600" y="5383530"/>
            <a:ext cx="1781175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BLOCK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2933700" y="5389245"/>
            <a:ext cx="8181094" cy="392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100" dirty="0">
                <a:solidFill>
                  <a:srgbClr val="D7DE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the account — but do </a:t>
            </a: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</a:t>
            </a:r>
            <a:r>
              <a:rPr lang="en-US" sz="2100" dirty="0">
                <a:solidFill>
                  <a:srgbClr val="D7DE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 your chats or your profile.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990600" y="5939790"/>
            <a:ext cx="16306800" cy="9525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4" name="Text 12"/>
          <p:cNvSpPr/>
          <p:nvPr/>
        </p:nvSpPr>
        <p:spPr>
          <a:xfrm>
            <a:off x="990600" y="6137910"/>
            <a:ext cx="1781175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REPORT</a:t>
            </a:r>
            <a:endParaRPr lang="en-US" sz="2550" dirty="0"/>
          </a:p>
        </p:txBody>
      </p:sp>
      <p:sp>
        <p:nvSpPr>
          <p:cNvPr id="15" name="Text 13"/>
          <p:cNvSpPr/>
          <p:nvPr/>
        </p:nvSpPr>
        <p:spPr>
          <a:xfrm>
            <a:off x="2933700" y="6147435"/>
            <a:ext cx="9183791" cy="3848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100" dirty="0">
                <a:solidFill>
                  <a:srgbClr val="D7DE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the account inside the app, and to a hotline — see the next slide.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990600" y="7448550"/>
            <a:ext cx="16306800" cy="9525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7" name="Shape 15"/>
          <p:cNvSpPr/>
          <p:nvPr/>
        </p:nvSpPr>
        <p:spPr>
          <a:xfrm>
            <a:off x="990600" y="6694170"/>
            <a:ext cx="16306800" cy="9525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8" name="Text 16"/>
          <p:cNvSpPr/>
          <p:nvPr/>
        </p:nvSpPr>
        <p:spPr>
          <a:xfrm>
            <a:off x="990600" y="6892290"/>
            <a:ext cx="1781175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TELL</a:t>
            </a:r>
            <a:endParaRPr lang="en-US" sz="2550" dirty="0"/>
          </a:p>
        </p:txBody>
      </p:sp>
      <p:sp>
        <p:nvSpPr>
          <p:cNvPr id="19" name="Text 17"/>
          <p:cNvSpPr/>
          <p:nvPr/>
        </p:nvSpPr>
        <p:spPr>
          <a:xfrm>
            <a:off x="2933700" y="6901815"/>
            <a:ext cx="8778443" cy="3848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100" dirty="0">
                <a:solidFill>
                  <a:srgbClr val="D7DE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a parent, teacher or trusted adult. Today — not "once it's sorted."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175260" y="9197340"/>
            <a:ext cx="17937480" cy="365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predator is to blame — </a:t>
            </a:r>
            <a:r>
              <a:rPr lang="en-US" sz="2250" b="1" dirty="0">
                <a:solidFill>
                  <a:srgbClr val="E055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you.</a:t>
            </a:r>
            <a:endParaRPr lang="en-US" sz="225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DAFF25E-E29F-82DE-8B01-19570D353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956" y="820559"/>
            <a:ext cx="763058" cy="102514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80B5801-290A-D814-C969-4D6C5EE52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822" y="851942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9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E0552C">
                  <a:alpha val="14000"/>
                </a:srgbClr>
              </a:gs>
              <a:gs pos="55000">
                <a:srgbClr val="E0552C">
                  <a:alpha val="0"/>
                </a:srgbClr>
              </a:gs>
            </a:gsLst>
            <a:path path="circle">
              <a:fillToRect l="50000" r="50000" b="100000"/>
            </a:path>
          </a:gra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990600" y="838200"/>
            <a:ext cx="17937480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225" dirty="0">
                <a:solidFill>
                  <a:srgbClr val="E055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TAKEAWAY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990600" y="1249680"/>
            <a:ext cx="17937480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400" b="1" kern="0" spc="-150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You're not powerless. You have a plan.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990600" y="6873240"/>
            <a:ext cx="5245061" cy="2651760"/>
          </a:xfrm>
          <a:prstGeom prst="roundRect">
            <a:avLst>
              <a:gd name="adj" fmla="val 4310"/>
            </a:avLst>
          </a:prstGeom>
          <a:solidFill>
            <a:srgbClr val="FFFFFF">
              <a:alpha val="5000"/>
            </a:srgbClr>
          </a:solidFill>
          <a:ln w="7620">
            <a:solidFill>
              <a:srgbClr val="FFFFFF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6" name="Text 4"/>
          <p:cNvSpPr/>
          <p:nvPr/>
        </p:nvSpPr>
        <p:spPr>
          <a:xfrm>
            <a:off x="1322070" y="7223760"/>
            <a:ext cx="5040332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800" b="1" kern="0" spc="-150" dirty="0">
                <a:solidFill>
                  <a:srgbClr val="E055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322070" y="8004810"/>
            <a:ext cx="5040332" cy="396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pay, don't panic</a:t>
            </a:r>
            <a:endParaRPr lang="en-US" sz="2475" dirty="0"/>
          </a:p>
        </p:txBody>
      </p:sp>
      <p:sp>
        <p:nvSpPr>
          <p:cNvPr id="8" name="Text 6"/>
          <p:cNvSpPr/>
          <p:nvPr/>
        </p:nvSpPr>
        <p:spPr>
          <a:xfrm>
            <a:off x="1322070" y="8534400"/>
            <a:ext cx="4719584" cy="678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00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replying. Paying rarely ends it — and panic is exactly what they're counting on.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521411" y="6873240"/>
            <a:ext cx="5245061" cy="2651760"/>
          </a:xfrm>
          <a:prstGeom prst="roundRect">
            <a:avLst>
              <a:gd name="adj" fmla="val 4310"/>
            </a:avLst>
          </a:prstGeom>
          <a:solidFill>
            <a:srgbClr val="FFFFFF">
              <a:alpha val="5000"/>
            </a:srgbClr>
          </a:solidFill>
          <a:ln w="7620">
            <a:solidFill>
              <a:srgbClr val="FFFFFF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10" name="Text 8"/>
          <p:cNvSpPr/>
          <p:nvPr/>
        </p:nvSpPr>
        <p:spPr>
          <a:xfrm>
            <a:off x="6852881" y="7223760"/>
            <a:ext cx="5040332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800" b="1" kern="0" spc="-150" dirty="0">
                <a:solidFill>
                  <a:srgbClr val="E055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6852881" y="8004810"/>
            <a:ext cx="5040332" cy="396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 &amp; block</a:t>
            </a:r>
            <a:endParaRPr lang="en-US" sz="2475" dirty="0"/>
          </a:p>
        </p:txBody>
      </p:sp>
      <p:sp>
        <p:nvSpPr>
          <p:cNvPr id="12" name="Text 10"/>
          <p:cNvSpPr/>
          <p:nvPr/>
        </p:nvSpPr>
        <p:spPr>
          <a:xfrm>
            <a:off x="6852881" y="8534400"/>
            <a:ext cx="4719584" cy="678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00" dirty="0">
                <a:solidFill>
                  <a:srgbClr val="C2C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Screenshot everything. Block the account. Delete nothing — it's your evidence.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2052221" y="6873240"/>
            <a:ext cx="5245061" cy="2651760"/>
          </a:xfrm>
          <a:prstGeom prst="roundRect">
            <a:avLst>
              <a:gd name="adj" fmla="val 4310"/>
            </a:avLst>
          </a:prstGeom>
          <a:solidFill>
            <a:srgbClr val="E0552C">
              <a:alpha val="14000"/>
            </a:srgbClr>
          </a:solidFill>
          <a:ln w="7620">
            <a:solidFill>
              <a:srgbClr val="E0552C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14" name="Text 12"/>
          <p:cNvSpPr/>
          <p:nvPr/>
        </p:nvSpPr>
        <p:spPr>
          <a:xfrm>
            <a:off x="12383691" y="7223760"/>
            <a:ext cx="5040332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800" b="1" kern="0" spc="-150" dirty="0">
                <a:solidFill>
                  <a:srgbClr val="E055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12383691" y="8004810"/>
            <a:ext cx="5040332" cy="396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E8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&amp; report</a:t>
            </a:r>
            <a:endParaRPr lang="en-US" sz="2475" dirty="0"/>
          </a:p>
        </p:txBody>
      </p:sp>
      <p:sp>
        <p:nvSpPr>
          <p:cNvPr id="16" name="Text 14"/>
          <p:cNvSpPr/>
          <p:nvPr/>
        </p:nvSpPr>
        <p:spPr>
          <a:xfrm>
            <a:off x="12383691" y="8534400"/>
            <a:ext cx="4719584" cy="678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00" dirty="0">
                <a:solidFill>
                  <a:srgbClr val="F3DA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a trusted adult and report it. You won't be in trouble — you'll be safe.</a:t>
            </a:r>
            <a:endParaRPr lang="en-US" sz="1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0795373-49CA-3602-B19D-17D4FC78D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838" y="762000"/>
            <a:ext cx="763058" cy="10251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2B921B-02D1-00F6-9B93-3C2960436E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704" y="793383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838200"/>
            <a:ext cx="1793748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575" b="1" kern="0" spc="225" dirty="0">
                <a:solidFill>
                  <a:srgbClr val="2E9A6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YOU ARE NOT ALONE</a:t>
            </a:r>
            <a:endParaRPr lang="en-US" sz="1575" dirty="0"/>
          </a:p>
        </p:txBody>
      </p:sp>
      <p:sp>
        <p:nvSpPr>
          <p:cNvPr id="3" name="Text 1"/>
          <p:cNvSpPr/>
          <p:nvPr/>
        </p:nvSpPr>
        <p:spPr>
          <a:xfrm>
            <a:off x="990600" y="1200150"/>
            <a:ext cx="17937480" cy="742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50" b="1" kern="0" spc="-150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to get help</a:t>
            </a:r>
            <a:endParaRPr lang="en-US" sz="5550" dirty="0"/>
          </a:p>
        </p:txBody>
      </p:sp>
      <p:sp>
        <p:nvSpPr>
          <p:cNvPr id="4" name="Shape 2"/>
          <p:cNvSpPr/>
          <p:nvPr/>
        </p:nvSpPr>
        <p:spPr>
          <a:xfrm>
            <a:off x="990600" y="3631883"/>
            <a:ext cx="8001000" cy="1514951"/>
          </a:xfrm>
          <a:prstGeom prst="roundRect">
            <a:avLst>
              <a:gd name="adj" fmla="val 6287"/>
            </a:avLst>
          </a:prstGeom>
          <a:solidFill>
            <a:srgbClr val="FFFFFF"/>
          </a:solidFill>
          <a:ln/>
          <a:effectLst>
            <a:outerShdw blurRad="28575" dist="9525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GH"/>
          </a:p>
        </p:txBody>
      </p:sp>
      <p:sp>
        <p:nvSpPr>
          <p:cNvPr id="5" name="Shape 3"/>
          <p:cNvSpPr/>
          <p:nvPr/>
        </p:nvSpPr>
        <p:spPr>
          <a:xfrm>
            <a:off x="990600" y="3631883"/>
            <a:ext cx="45720" cy="1514951"/>
          </a:xfrm>
          <a:prstGeom prst="rect">
            <a:avLst/>
          </a:prstGeom>
          <a:solidFill>
            <a:srgbClr val="2E9A68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6" name="Text 4"/>
          <p:cNvSpPr/>
          <p:nvPr/>
        </p:nvSpPr>
        <p:spPr>
          <a:xfrm>
            <a:off x="1341120" y="3898583"/>
            <a:ext cx="808024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images taken down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1341120" y="4260533"/>
            <a:ext cx="8080248" cy="3338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72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Free, and built for under-18s — it stops images being re-uploaded.</a:t>
            </a:r>
            <a:endParaRPr lang="en-US" sz="1725" dirty="0"/>
          </a:p>
        </p:txBody>
      </p:sp>
      <p:sp>
        <p:nvSpPr>
          <p:cNvPr id="8" name="Text 6"/>
          <p:cNvSpPr/>
          <p:nvPr/>
        </p:nvSpPr>
        <p:spPr>
          <a:xfrm>
            <a:off x="1341120" y="4651534"/>
            <a:ext cx="264085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1923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takeitdown.ncmec.org</a:t>
            </a:r>
            <a:endParaRPr lang="en-US" sz="1575" dirty="0"/>
          </a:p>
        </p:txBody>
      </p:sp>
      <p:sp>
        <p:nvSpPr>
          <p:cNvPr id="9" name="Shape 7"/>
          <p:cNvSpPr/>
          <p:nvPr/>
        </p:nvSpPr>
        <p:spPr>
          <a:xfrm>
            <a:off x="9296400" y="3631883"/>
            <a:ext cx="8001000" cy="1514951"/>
          </a:xfrm>
          <a:prstGeom prst="roundRect">
            <a:avLst>
              <a:gd name="adj" fmla="val 6287"/>
            </a:avLst>
          </a:prstGeom>
          <a:solidFill>
            <a:srgbClr val="FFFFFF"/>
          </a:solidFill>
          <a:ln/>
          <a:effectLst>
            <a:outerShdw blurRad="28575" dist="9525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GH"/>
          </a:p>
        </p:txBody>
      </p:sp>
      <p:sp>
        <p:nvSpPr>
          <p:cNvPr id="10" name="Shape 8"/>
          <p:cNvSpPr/>
          <p:nvPr/>
        </p:nvSpPr>
        <p:spPr>
          <a:xfrm>
            <a:off x="9296400" y="3631883"/>
            <a:ext cx="45720" cy="1514951"/>
          </a:xfrm>
          <a:prstGeom prst="rect">
            <a:avLst/>
          </a:prstGeom>
          <a:solidFill>
            <a:srgbClr val="4B79C2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1" name="Text 9"/>
          <p:cNvSpPr/>
          <p:nvPr/>
        </p:nvSpPr>
        <p:spPr>
          <a:xfrm>
            <a:off x="9646920" y="3898583"/>
            <a:ext cx="808024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the crime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9646920" y="4260533"/>
            <a:ext cx="8080248" cy="3338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72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the account and the threats to the global tip line.</a:t>
            </a:r>
            <a:endParaRPr lang="en-US" sz="1725" dirty="0"/>
          </a:p>
        </p:txBody>
      </p:sp>
      <p:sp>
        <p:nvSpPr>
          <p:cNvPr id="13" name="Text 11"/>
          <p:cNvSpPr/>
          <p:nvPr/>
        </p:nvSpPr>
        <p:spPr>
          <a:xfrm>
            <a:off x="9646920" y="4651534"/>
            <a:ext cx="2508837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1923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report.cybertip.org</a:t>
            </a:r>
            <a:endParaRPr lang="en-US" sz="1575" dirty="0"/>
          </a:p>
        </p:txBody>
      </p:sp>
      <p:sp>
        <p:nvSpPr>
          <p:cNvPr id="14" name="Shape 12"/>
          <p:cNvSpPr/>
          <p:nvPr/>
        </p:nvSpPr>
        <p:spPr>
          <a:xfrm>
            <a:off x="990600" y="5375434"/>
            <a:ext cx="8001000" cy="1568291"/>
          </a:xfrm>
          <a:prstGeom prst="roundRect">
            <a:avLst>
              <a:gd name="adj" fmla="val 6073"/>
            </a:avLst>
          </a:prstGeom>
          <a:solidFill>
            <a:srgbClr val="FFFFFF"/>
          </a:solidFill>
          <a:ln/>
          <a:effectLst>
            <a:outerShdw blurRad="28575" dist="9525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GH"/>
          </a:p>
        </p:txBody>
      </p:sp>
      <p:sp>
        <p:nvSpPr>
          <p:cNvPr id="15" name="Shape 13"/>
          <p:cNvSpPr/>
          <p:nvPr/>
        </p:nvSpPr>
        <p:spPr>
          <a:xfrm>
            <a:off x="990600" y="5375434"/>
            <a:ext cx="45720" cy="1568291"/>
          </a:xfrm>
          <a:prstGeom prst="rect">
            <a:avLst/>
          </a:prstGeom>
          <a:solidFill>
            <a:srgbClr val="E0552C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6" name="Text 14"/>
          <p:cNvSpPr/>
          <p:nvPr/>
        </p:nvSpPr>
        <p:spPr>
          <a:xfrm>
            <a:off x="1341120" y="5642134"/>
            <a:ext cx="8080248" cy="396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Ghana 🇬🇭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341120" y="6057424"/>
            <a:ext cx="8080248" cy="3338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72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Security Authority — report cybercrime, including online abuse.</a:t>
            </a:r>
            <a:endParaRPr lang="en-US" sz="1725" dirty="0"/>
          </a:p>
        </p:txBody>
      </p:sp>
      <p:sp>
        <p:nvSpPr>
          <p:cNvPr id="18" name="Text 16"/>
          <p:cNvSpPr/>
          <p:nvPr/>
        </p:nvSpPr>
        <p:spPr>
          <a:xfrm>
            <a:off x="1341120" y="6448425"/>
            <a:ext cx="35651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1923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Dial or text short code 292</a:t>
            </a:r>
            <a:endParaRPr lang="en-US" sz="1575" dirty="0"/>
          </a:p>
        </p:txBody>
      </p:sp>
      <p:sp>
        <p:nvSpPr>
          <p:cNvPr id="19" name="Shape 17"/>
          <p:cNvSpPr/>
          <p:nvPr/>
        </p:nvSpPr>
        <p:spPr>
          <a:xfrm>
            <a:off x="9296400" y="5375434"/>
            <a:ext cx="8001000" cy="1568291"/>
          </a:xfrm>
          <a:prstGeom prst="roundRect">
            <a:avLst>
              <a:gd name="adj" fmla="val 6073"/>
            </a:avLst>
          </a:prstGeom>
          <a:solidFill>
            <a:srgbClr val="FFFFFF"/>
          </a:solidFill>
          <a:ln/>
          <a:effectLst>
            <a:outerShdw blurRad="28575" dist="9525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GH"/>
          </a:p>
        </p:txBody>
      </p:sp>
      <p:sp>
        <p:nvSpPr>
          <p:cNvPr id="20" name="Shape 18"/>
          <p:cNvSpPr/>
          <p:nvPr/>
        </p:nvSpPr>
        <p:spPr>
          <a:xfrm>
            <a:off x="9296400" y="5375434"/>
            <a:ext cx="45720" cy="1568291"/>
          </a:xfrm>
          <a:prstGeom prst="rect">
            <a:avLst/>
          </a:prstGeom>
          <a:solidFill>
            <a:srgbClr val="19232F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1" name="Text 19"/>
          <p:cNvSpPr/>
          <p:nvPr/>
        </p:nvSpPr>
        <p:spPr>
          <a:xfrm>
            <a:off x="9646920" y="5642134"/>
            <a:ext cx="808024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923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you're in crisis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9646920" y="6004084"/>
            <a:ext cx="8080248" cy="3338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725" dirty="0">
                <a:solidFill>
                  <a:srgbClr val="5D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to someone right now. The feeling passes — reach out first.</a:t>
            </a:r>
            <a:endParaRPr lang="en-US" sz="1725" dirty="0"/>
          </a:p>
        </p:txBody>
      </p:sp>
      <p:sp>
        <p:nvSpPr>
          <p:cNvPr id="23" name="Text 21"/>
          <p:cNvSpPr/>
          <p:nvPr/>
        </p:nvSpPr>
        <p:spPr>
          <a:xfrm>
            <a:off x="9646920" y="6395085"/>
            <a:ext cx="4885527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1923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Tell a trusted adult · local helpline</a:t>
            </a:r>
            <a:endParaRPr lang="en-US" sz="1575" dirty="0"/>
          </a:p>
        </p:txBody>
      </p:sp>
      <p:sp>
        <p:nvSpPr>
          <p:cNvPr id="24" name="Shape 22"/>
          <p:cNvSpPr/>
          <p:nvPr/>
        </p:nvSpPr>
        <p:spPr>
          <a:xfrm>
            <a:off x="990600" y="8670607"/>
            <a:ext cx="16306800" cy="854393"/>
          </a:xfrm>
          <a:prstGeom prst="roundRect">
            <a:avLst>
              <a:gd name="adj" fmla="val 8919"/>
            </a:avLst>
          </a:prstGeom>
          <a:solidFill>
            <a:srgbClr val="19232F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5" name="Text 23"/>
          <p:cNvSpPr/>
          <p:nvPr/>
        </p:nvSpPr>
        <p:spPr>
          <a:xfrm>
            <a:off x="552450" y="8918257"/>
            <a:ext cx="17183100" cy="3971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 one of these in your phone tonight. You might be the friend who knows exactly what to do.</a:t>
            </a:r>
            <a:endParaRPr lang="en-US" sz="2175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F335F89-6BBD-52B3-F6B0-7248ABA89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956" y="708272"/>
            <a:ext cx="763058" cy="102514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BB662D6-0A63-B967-7A4E-B6B248295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822" y="739655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1535</Words>
  <Application>Microsoft Office PowerPoint</Application>
  <PresentationFormat>Custom</PresentationFormat>
  <Paragraphs>180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Andy Hayibor</cp:lastModifiedBy>
  <cp:revision>2</cp:revision>
  <dcterms:created xsi:type="dcterms:W3CDTF">2026-06-20T00:47:08Z</dcterms:created>
  <dcterms:modified xsi:type="dcterms:W3CDTF">2026-07-24T10:55:39Z</dcterms:modified>
</cp:coreProperties>
</file>